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8" r:id="rId6"/>
    <p:sldId id="269" r:id="rId7"/>
    <p:sldId id="279" r:id="rId8"/>
    <p:sldId id="261" r:id="rId9"/>
    <p:sldId id="271" r:id="rId10"/>
    <p:sldId id="277" r:id="rId11"/>
    <p:sldId id="276" r:id="rId12"/>
    <p:sldId id="280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EC78-A9BA-4BB9-9950-D03E8504D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5D4D5-44E4-4A97-ACAD-EC7551725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2C8F-51DF-4C55-81DB-21AD0F7B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E64A-E5BC-4ECF-BFA6-A337F044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10F2-2430-4CFA-86A1-2FA110B1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7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18F6-815E-4284-902C-976A2EAF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62AE8-88A7-43CD-A4DF-1777E6357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D106-BB8C-407A-A535-E95AC16E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F365-98E7-4B11-A33D-923904F1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491D0-7A8B-4FBA-9B23-EE0869A7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02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53888-3FE3-4593-849D-BB32A8B94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0982F-D632-471C-8FCB-26A3CB692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BBAB-B753-4555-B997-F6EB844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67DE7-2AA3-45E2-BE2F-AA624DE6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025CB-C1B0-45AF-B7DE-29B846E7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70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3039-5346-460A-B2B2-CDBCBB86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B621-6B7F-4562-9A94-684BD41B7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3F5B-ABBC-4A9D-83C1-1DF29F0A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42FD4-A7AC-424C-A7A4-1F3C74F4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96312-763F-4D45-814F-C4390434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12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4BC0-2DA8-42A6-9D51-F4C854AB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CE197-A4CA-4F53-BE35-7400FFC0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3525-9636-4F68-A17B-3096DFE1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1830-3AE1-4B5F-8EBC-43B2C115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B1BE-0179-4F3A-8371-EB136C10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1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E9D2-6B28-4033-9D9C-6306CEAE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439B-9ED8-433F-9348-39F493C3E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1C8E5-122B-413A-8C6F-A5A2EFCA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F9524-89AD-4E3E-93C2-E9B77A72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7E18F-C478-48C7-BBE1-286FE740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8341A-7689-4583-B79B-7AC7F40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0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9B80-98F2-4952-A6D6-31CC7AD1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92CD-82A0-4FD9-9700-CE74B026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10D39-6443-47D6-891A-16DB8FD5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2B6D8-A241-490C-838A-1377ADBCB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93F28-8476-469D-8422-4780CE3BE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50ADD-376D-420F-8CC4-0FDA75C0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84D4E-8F77-478F-B191-B042FDA8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3D1E9-9276-4527-88E3-110747A0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D621-0629-48FD-A291-5DFB7E45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5FDFF-F5DE-4216-8A13-B10C641A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20210-36E5-4E18-A6FB-330A9A17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0B7B-9A33-4C8D-BC37-98C2C2A3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10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D0100-052D-4FB5-BE30-C3CEE710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66500-B0EA-4E83-B05D-C78D755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382E-74B1-43D0-A8BF-F7C11DFC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1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C59A-4972-4AA3-A304-98D5C546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BDAF-C531-4EF1-8BEC-E2D1C1BE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730C8-992B-4321-8BF8-A5FD20F3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944A4-6122-4167-886B-99AF3B18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F8E12-17B1-4B30-B688-E229FD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DCF14-03E3-4605-91AF-BCBB80D5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5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9516-D955-4AD8-A803-08EC4553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8BC56-283F-46D1-A8DE-FD2531AB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7A3F-067F-4060-8CFD-01143ADA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B56F9-0DDC-43AF-AF6A-ACB2FE65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74F4D-F1DE-4DA5-8999-38B1947E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AEC24-BF53-46F0-8EFD-C7F74D78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3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C10D4-C9B6-4F82-9DC1-6D6EB643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54127-9C97-4873-8921-D953FFD5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A933-A0AB-4253-8C48-AE18234B7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0B942-22C3-4E1B-8632-0A1A1FF7CFE7}" type="datetimeFigureOut">
              <a:rPr lang="en-AU" smtClean="0"/>
              <a:t>5/08/2022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DA97-D040-4893-98C1-0AFB3A290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47D4-53CE-4D1D-BC15-2800EB3B0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FA83-ECC9-462D-BEE9-4FE9DCDCD8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8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BEE5C9-5C2E-46DB-81F2-F4A3DBD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8E26A78-7012-4B2C-B934-D2DCF4708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38" r="1616" b="1"/>
          <a:stretch/>
        </p:blipFill>
        <p:spPr>
          <a:xfrm>
            <a:off x="4426858" y="3429004"/>
            <a:ext cx="7765144" cy="3428999"/>
          </a:xfrm>
          <a:prstGeom prst="rect">
            <a:avLst/>
          </a:prstGeom>
        </p:spPr>
      </p:pic>
      <p:pic>
        <p:nvPicPr>
          <p:cNvPr id="4" name="Picture 3" descr="A close-up of several wires&#10;&#10;Description automatically generated with low confidence">
            <a:extLst>
              <a:ext uri="{FF2B5EF4-FFF2-40B4-BE49-F238E27FC236}">
                <a16:creationId xmlns:a16="http://schemas.microsoft.com/office/drawing/2014/main" id="{63F0A0B4-C73F-4295-9BB8-0356477A7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1372"/>
          <a:stretch/>
        </p:blipFill>
        <p:spPr>
          <a:xfrm>
            <a:off x="4426853" y="-3"/>
            <a:ext cx="7765146" cy="34344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47765B4-4036-4622-8B6B-AB9832B6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D6F75-4F1D-4A2E-878B-91D33537E692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60000"/>
                  </a:schemeClr>
                </a:solidFill>
              </a:rPr>
              <a:t>Polymers –</a:t>
            </a: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Condensation polymers</a:t>
            </a: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6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Other condensation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DC9C69-0ED8-2CA6-2A7B-F1921BC93A14}"/>
              </a:ext>
            </a:extLst>
          </p:cNvPr>
          <p:cNvSpPr txBox="1">
            <a:spLocks/>
          </p:cNvSpPr>
          <p:nvPr/>
        </p:nvSpPr>
        <p:spPr>
          <a:xfrm>
            <a:off x="318366" y="1345479"/>
            <a:ext cx="8893175" cy="4330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altLang="en-US"/>
              <a:t>Kevlar</a:t>
            </a:r>
          </a:p>
          <a:p>
            <a:pPr lvl="1">
              <a:defRPr/>
            </a:pPr>
            <a:r>
              <a:rPr lang="en-AU" altLang="en-US"/>
              <a:t>A polyamide using monomers with aromatic rings.</a:t>
            </a:r>
          </a:p>
          <a:p>
            <a:pPr lvl="1">
              <a:defRPr/>
            </a:pPr>
            <a:r>
              <a:rPr lang="en-AU" altLang="en-US"/>
              <a:t>Can be synthesised from the following reaction:</a:t>
            </a:r>
          </a:p>
          <a:p>
            <a:pPr lvl="1">
              <a:defRPr/>
            </a:pPr>
            <a:endParaRPr lang="en-AU" altLang="en-US"/>
          </a:p>
          <a:p>
            <a:pPr lvl="1">
              <a:defRPr/>
            </a:pPr>
            <a:endParaRPr lang="en-AU" altLang="en-US"/>
          </a:p>
          <a:p>
            <a:pPr lvl="1">
              <a:defRPr/>
            </a:pPr>
            <a:endParaRPr lang="en-AU" altLang="en-US"/>
          </a:p>
          <a:p>
            <a:pPr lvl="1">
              <a:defRPr/>
            </a:pPr>
            <a:endParaRPr lang="en-AU" altLang="en-US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AU" altLang="en-US"/>
          </a:p>
          <a:p>
            <a:pPr lvl="1">
              <a:defRPr/>
            </a:pPr>
            <a:r>
              <a:rPr lang="en-AU" altLang="en-US"/>
              <a:t>Very strong when used as a fabric as polymers can lie parallel with each other and form regular hydrogen bonds down the length</a:t>
            </a:r>
            <a:endParaRPr lang="en-AU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65A4CBF-D3A2-D184-3CE6-0CC652E7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54" y="2539279"/>
            <a:ext cx="6632575" cy="176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A44F549-67CE-F58C-8921-9AA0882F1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20" y="1535311"/>
            <a:ext cx="3939818" cy="19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2A7FB5C-A9BF-2353-3B97-265A4C135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53" y="3882159"/>
            <a:ext cx="2333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8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Condensation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3785893D-7F60-47FE-FE6F-188B521C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9"/>
          <a:stretch>
            <a:fillRect/>
          </a:stretch>
        </p:blipFill>
        <p:spPr>
          <a:xfrm>
            <a:off x="2376200" y="3550661"/>
            <a:ext cx="7021512" cy="2141537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CA6978BE-EF37-73CA-9E76-EE1B3C338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20" y="1374328"/>
            <a:ext cx="82503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AU" altLang="en-US" sz="2400" dirty="0"/>
              <a:t>Lexan, a polycarbonate, is a condensation polymer formed between carbonic acid and </a:t>
            </a:r>
            <a:r>
              <a:rPr lang="en-AU" altLang="en-US" sz="2400" dirty="0" err="1"/>
              <a:t>biphenol</a:t>
            </a:r>
            <a:r>
              <a:rPr lang="en-AU" altLang="en-US" sz="2400" dirty="0"/>
              <a:t> A.  Draw a section of the polymer showing 3 repeating sections.</a:t>
            </a:r>
          </a:p>
        </p:txBody>
      </p:sp>
    </p:spTree>
    <p:extLst>
      <p:ext uri="{BB962C8B-B14F-4D97-AF65-F5344CB8AC3E}">
        <p14:creationId xmlns:p14="http://schemas.microsoft.com/office/powerpoint/2010/main" val="147640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Condensation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AEE65CEE-EB24-761A-0225-115BBF73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15" y="49357"/>
            <a:ext cx="68675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9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Effect of cross-linking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7E58D-D70D-4EA1-88C8-815B8081BE42}"/>
              </a:ext>
            </a:extLst>
          </p:cNvPr>
          <p:cNvSpPr txBox="1"/>
          <p:nvPr/>
        </p:nvSpPr>
        <p:spPr>
          <a:xfrm>
            <a:off x="207040" y="679738"/>
            <a:ext cx="1182820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Cross-link is a bond that links one polymer chain to another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Cross-linking is typically done to change the polymers’ physical properties.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A small amount of cross-linking increases viscosities as the polymer melts, increases the amount of cross-linking gives the material </a:t>
            </a:r>
            <a:r>
              <a:rPr lang="en-US" sz="2400" dirty="0" err="1"/>
              <a:t>elastometeric</a:t>
            </a:r>
            <a:r>
              <a:rPr lang="en-US" sz="2400" dirty="0"/>
              <a:t> properties (stretch the polymer but on releasing the force they return to their original shape). Very high cross-linking makes very rigid or glassy materials (such as rubber bouncy balls!).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Cross-linked polymers result in thermosetting material (cannot be melted or reshaped) making them very difficult to recycle</a:t>
            </a:r>
            <a:endParaRPr lang="en-AU" sz="2400" dirty="0"/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313361F-02E6-4F61-87C4-C7A43E05F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55" r="637"/>
          <a:stretch/>
        </p:blipFill>
        <p:spPr>
          <a:xfrm>
            <a:off x="5948517" y="4579705"/>
            <a:ext cx="3814916" cy="21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Making slime through cross-linking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286506-5EE4-4CC4-A847-2E7841C47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2" y="1528333"/>
            <a:ext cx="3461446" cy="1935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75E27-6A74-4598-9DD5-40C8EA2EF278}"/>
              </a:ext>
            </a:extLst>
          </p:cNvPr>
          <p:cNvSpPr txBox="1"/>
          <p:nvPr/>
        </p:nvSpPr>
        <p:spPr>
          <a:xfrm>
            <a:off x="6213987" y="906039"/>
            <a:ext cx="612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Guar gum (a natural, polysaccharide polymer)</a:t>
            </a:r>
            <a:endParaRPr lang="en-AU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2E73CF-204A-46FE-B5AC-6FF84C33E1F5}"/>
              </a:ext>
            </a:extLst>
          </p:cNvPr>
          <p:cNvCxnSpPr>
            <a:cxnSpLocks/>
          </p:cNvCxnSpPr>
          <p:nvPr/>
        </p:nvCxnSpPr>
        <p:spPr>
          <a:xfrm>
            <a:off x="5889523" y="917040"/>
            <a:ext cx="0" cy="2652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987DE-A63C-4F52-80B8-92B0B9E87247}"/>
              </a:ext>
            </a:extLst>
          </p:cNvPr>
          <p:cNvSpPr txBox="1"/>
          <p:nvPr/>
        </p:nvSpPr>
        <p:spPr>
          <a:xfrm>
            <a:off x="63912" y="906038"/>
            <a:ext cx="566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Polyvinylalcohole</a:t>
            </a:r>
            <a:r>
              <a:rPr lang="en-US" sz="2400" dirty="0"/>
              <a:t> (PVA, synthetic polymer)</a:t>
            </a:r>
            <a:endParaRPr lang="en-AU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B9D565-D653-470B-A52F-E3326D69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11" y="1599088"/>
            <a:ext cx="2036779" cy="13557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775BFC-39FD-4694-8C0A-5298E6E1BAB1}"/>
              </a:ext>
            </a:extLst>
          </p:cNvPr>
          <p:cNvCxnSpPr/>
          <p:nvPr/>
        </p:nvCxnSpPr>
        <p:spPr>
          <a:xfrm>
            <a:off x="156753" y="3569106"/>
            <a:ext cx="118386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EBD9556-93CE-4849-A12B-A704B9A5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24" y="3735615"/>
            <a:ext cx="5584569" cy="30352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377938-54E4-4F32-BC6B-1BD64392A004}"/>
              </a:ext>
            </a:extLst>
          </p:cNvPr>
          <p:cNvSpPr txBox="1"/>
          <p:nvPr/>
        </p:nvSpPr>
        <p:spPr>
          <a:xfrm>
            <a:off x="757083" y="3873909"/>
            <a:ext cx="415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use boric acid to create cross-links in polymers that have –OH groups.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5083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EFD43-BE96-44EE-9D6B-17F8CD85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SCSA outline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685AC45-FC7F-457B-A48B-3BDE198E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0" y="1207370"/>
            <a:ext cx="11589559" cy="270423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2194FBF-7306-46EE-9F06-DE0CD1688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0" y="3911600"/>
            <a:ext cx="10968447" cy="2603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9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Condensation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A81960A-FA46-4DE5-85E9-CA3DE1389E1C}"/>
              </a:ext>
            </a:extLst>
          </p:cNvPr>
          <p:cNvSpPr txBox="1">
            <a:spLocks noChangeArrowheads="1"/>
          </p:cNvSpPr>
          <p:nvPr/>
        </p:nvSpPr>
        <p:spPr>
          <a:xfrm>
            <a:off x="435841" y="1200524"/>
            <a:ext cx="11009745" cy="514312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itchFamily="2" charset="2"/>
              <a:buChar char="u"/>
              <a:defRPr/>
            </a:pPr>
            <a:r>
              <a:rPr lang="en-AU" sz="2400" dirty="0"/>
              <a:t> This involves a reaction between two different functional groups in which a small molecule is eliminated (usually water) and the two functional groups link together</a:t>
            </a:r>
          </a:p>
          <a:p>
            <a:pPr>
              <a:lnSpc>
                <a:spcPct val="160000"/>
              </a:lnSpc>
              <a:buFont typeface="Wingdings" pitchFamily="2" charset="2"/>
              <a:buChar char="u"/>
              <a:defRPr/>
            </a:pPr>
            <a:r>
              <a:rPr lang="en-AU" sz="2400" dirty="0"/>
              <a:t> Usually involves two different monomers, each a  di-functional group (two groups per molecule) but can have a single monomer if each molecule contains both functional groups required to polymerise</a:t>
            </a:r>
          </a:p>
          <a:p>
            <a:pPr>
              <a:lnSpc>
                <a:spcPct val="160000"/>
              </a:lnSpc>
              <a:buFont typeface="Wingdings" pitchFamily="2" charset="2"/>
              <a:buChar char="u"/>
              <a:defRPr/>
            </a:pPr>
            <a:r>
              <a:rPr lang="en-AU" sz="2400" dirty="0"/>
              <a:t> Two common types of condensation polymerisation are: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u"/>
              <a:defRPr/>
            </a:pPr>
            <a:r>
              <a:rPr lang="en-AU" dirty="0"/>
              <a:t>Polyesters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u"/>
              <a:defRPr/>
            </a:pPr>
            <a:r>
              <a:rPr lang="en-AU" dirty="0"/>
              <a:t>Polyamides</a:t>
            </a:r>
          </a:p>
        </p:txBody>
      </p:sp>
    </p:spTree>
    <p:extLst>
      <p:ext uri="{BB962C8B-B14F-4D97-AF65-F5344CB8AC3E}">
        <p14:creationId xmlns:p14="http://schemas.microsoft.com/office/powerpoint/2010/main" val="85644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Condensation polymers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927785D-2011-0E19-5681-B51409C2CDA5}"/>
              </a:ext>
            </a:extLst>
          </p:cNvPr>
          <p:cNvSpPr txBox="1">
            <a:spLocks noChangeArrowheads="1"/>
          </p:cNvSpPr>
          <p:nvPr/>
        </p:nvSpPr>
        <p:spPr>
          <a:xfrm>
            <a:off x="866343" y="1616074"/>
            <a:ext cx="9950594" cy="4556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 Both reaction types involve two functional groups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 For polyester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AU" altLang="en-US" dirty="0"/>
              <a:t>  a carboxylic acid and an alcohol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 For polyamide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AU" altLang="en-US" dirty="0"/>
              <a:t>  a carboxylic acid and an amine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 When using two monomers they would be </a:t>
            </a:r>
            <a:r>
              <a:rPr lang="en-AU" altLang="en-US" i="1" dirty="0"/>
              <a:t>di-</a:t>
            </a:r>
            <a:r>
              <a:rPr lang="en-AU" altLang="en-US" i="1" dirty="0" err="1"/>
              <a:t>oic</a:t>
            </a:r>
            <a:r>
              <a:rPr lang="en-AU" altLang="en-US" dirty="0"/>
              <a:t> acid and the other group need to be </a:t>
            </a:r>
            <a:r>
              <a:rPr lang="en-AU" altLang="en-US" i="1" dirty="0"/>
              <a:t>di-</a:t>
            </a:r>
            <a:r>
              <a:rPr lang="en-AU" altLang="en-US" i="1" dirty="0" err="1"/>
              <a:t>ol</a:t>
            </a:r>
            <a:r>
              <a:rPr lang="en-AU" altLang="en-US" dirty="0"/>
              <a:t> or </a:t>
            </a:r>
            <a:r>
              <a:rPr lang="en-AU" altLang="en-US" i="1" dirty="0"/>
              <a:t>di-amine</a:t>
            </a:r>
          </a:p>
        </p:txBody>
      </p:sp>
    </p:spTree>
    <p:extLst>
      <p:ext uri="{BB962C8B-B14F-4D97-AF65-F5344CB8AC3E}">
        <p14:creationId xmlns:p14="http://schemas.microsoft.com/office/powerpoint/2010/main" val="337677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Polyesters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6B80025-D290-B280-C50F-26B031AB091E}"/>
              </a:ext>
            </a:extLst>
          </p:cNvPr>
          <p:cNvSpPr txBox="1">
            <a:spLocks noChangeArrowheads="1"/>
          </p:cNvSpPr>
          <p:nvPr/>
        </p:nvSpPr>
        <p:spPr>
          <a:xfrm>
            <a:off x="242243" y="1378791"/>
            <a:ext cx="11198148" cy="243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Are made by the reaction between a </a:t>
            </a:r>
            <a:r>
              <a:rPr lang="en-AU" altLang="en-US" dirty="0" err="1"/>
              <a:t>carbocylic</a:t>
            </a:r>
            <a:r>
              <a:rPr lang="en-AU" altLang="en-US" dirty="0"/>
              <a:t> acid group and an alcohol group.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When using two monomers they would be </a:t>
            </a:r>
            <a:r>
              <a:rPr lang="en-AU" altLang="en-US" i="1" dirty="0"/>
              <a:t> di-</a:t>
            </a:r>
            <a:r>
              <a:rPr lang="en-AU" altLang="en-US" i="1" dirty="0" err="1"/>
              <a:t>oic</a:t>
            </a:r>
            <a:r>
              <a:rPr lang="en-AU" altLang="en-US" dirty="0"/>
              <a:t> </a:t>
            </a:r>
            <a:r>
              <a:rPr lang="en-AU" altLang="en-US" i="1" dirty="0"/>
              <a:t>acid</a:t>
            </a:r>
            <a:r>
              <a:rPr lang="en-AU" altLang="en-US" dirty="0"/>
              <a:t> and the other group need to be </a:t>
            </a:r>
            <a:r>
              <a:rPr lang="en-AU" altLang="en-US" i="1" dirty="0"/>
              <a:t>di-</a:t>
            </a:r>
            <a:r>
              <a:rPr lang="en-AU" altLang="en-US" i="1" dirty="0" err="1"/>
              <a:t>ol</a:t>
            </a:r>
            <a:endParaRPr lang="en-AU" altLang="en-US" i="1" dirty="0"/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The esterification reaction eliminates water</a:t>
            </a:r>
          </a:p>
          <a:p>
            <a:endParaRPr lang="en-AU" altLang="en-US" dirty="0"/>
          </a:p>
        </p:txBody>
      </p:sp>
      <p:pic>
        <p:nvPicPr>
          <p:cNvPr id="7" name="Picture 2" descr="mage result for polyester general reaction">
            <a:extLst>
              <a:ext uri="{FF2B5EF4-FFF2-40B4-BE49-F238E27FC236}">
                <a16:creationId xmlns:a16="http://schemas.microsoft.com/office/drawing/2014/main" id="{6EAB1F34-D3B6-6801-440C-2BFC9A0D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38" y="3714591"/>
            <a:ext cx="49672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Polyethylene terephthalate (PET)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1219D3-2BC3-4DD5-BAB0-139A3A670443}"/>
              </a:ext>
            </a:extLst>
          </p:cNvPr>
          <p:cNvGrpSpPr/>
          <p:nvPr/>
        </p:nvGrpSpPr>
        <p:grpSpPr>
          <a:xfrm>
            <a:off x="680270" y="863450"/>
            <a:ext cx="8678245" cy="2390199"/>
            <a:chOff x="1427521" y="1239901"/>
            <a:chExt cx="8678245" cy="2390199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291927C5-8967-4EA2-A8F3-4E6BA015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521" y="1772725"/>
              <a:ext cx="8648700" cy="1857375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0A3D3C06-3971-4F8B-A7D5-44BECD39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475" y="1239901"/>
              <a:ext cx="2080291" cy="6341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E70848-0ABC-4F40-9FAA-B001F896A325}"/>
              </a:ext>
            </a:extLst>
          </p:cNvPr>
          <p:cNvSpPr txBox="1"/>
          <p:nvPr/>
        </p:nvSpPr>
        <p:spPr>
          <a:xfrm>
            <a:off x="589935" y="3786473"/>
            <a:ext cx="11218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PET have a permanent dipole around the ester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aligned they can interact through dipole-dipole and dispersion IMF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degree of crystallinity (very ordered structure), makes them very strong and tough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 chemical resistance, strength and good gas barrier properties make them useful as soft drink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re-melted to make </a:t>
            </a:r>
            <a:r>
              <a:rPr lang="en-AU" sz="2400" dirty="0"/>
              <a:t>fibres</a:t>
            </a:r>
            <a:r>
              <a:rPr lang="en-US" sz="2400" dirty="0"/>
              <a:t> that can be used in carpets and clothing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0230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Polyamides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AAD60E5-901F-5181-9671-B7320405F413}"/>
              </a:ext>
            </a:extLst>
          </p:cNvPr>
          <p:cNvSpPr txBox="1">
            <a:spLocks noChangeArrowheads="1"/>
          </p:cNvSpPr>
          <p:nvPr/>
        </p:nvSpPr>
        <p:spPr>
          <a:xfrm>
            <a:off x="302781" y="1299177"/>
            <a:ext cx="11173979" cy="2438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Are made by the reaction between a </a:t>
            </a:r>
            <a:r>
              <a:rPr lang="en-AU" altLang="en-US" dirty="0" err="1"/>
              <a:t>carbocylic</a:t>
            </a:r>
            <a:r>
              <a:rPr lang="en-AU" altLang="en-US" dirty="0"/>
              <a:t> acid group and an amine group.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When using two monomers they would be </a:t>
            </a:r>
            <a:r>
              <a:rPr lang="en-AU" altLang="en-US" i="1" dirty="0"/>
              <a:t> di-</a:t>
            </a:r>
            <a:r>
              <a:rPr lang="en-AU" altLang="en-US" i="1" dirty="0" err="1"/>
              <a:t>oic</a:t>
            </a:r>
            <a:r>
              <a:rPr lang="en-AU" altLang="en-US" i="1" dirty="0"/>
              <a:t> acid </a:t>
            </a:r>
            <a:r>
              <a:rPr lang="en-AU" altLang="en-US" dirty="0"/>
              <a:t>and the other group need to be </a:t>
            </a:r>
            <a:r>
              <a:rPr lang="en-AU" altLang="en-US" i="1" dirty="0"/>
              <a:t>di-amine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AU" altLang="en-US" dirty="0"/>
              <a:t> The polyamide reaction eliminates water</a:t>
            </a:r>
          </a:p>
          <a:p>
            <a:endParaRPr lang="en-AU" altLang="en-US" dirty="0"/>
          </a:p>
        </p:txBody>
      </p:sp>
      <p:pic>
        <p:nvPicPr>
          <p:cNvPr id="13" name="Picture 4" descr="mage result for polyamide general reaction">
            <a:extLst>
              <a:ext uri="{FF2B5EF4-FFF2-40B4-BE49-F238E27FC236}">
                <a16:creationId xmlns:a16="http://schemas.microsoft.com/office/drawing/2014/main" id="{DB4CE1FC-9BB3-130E-3831-72287FE4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84" y="3648914"/>
            <a:ext cx="4889788" cy="30163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6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Nylon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pic>
        <p:nvPicPr>
          <p:cNvPr id="6" name="Picture 5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A9415304-7404-4AC4-A9C2-684B51B06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1" y="976466"/>
            <a:ext cx="8220075" cy="278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391B2-620E-47CF-9065-7DDD0E19E442}"/>
              </a:ext>
            </a:extLst>
          </p:cNvPr>
          <p:cNvSpPr txBox="1"/>
          <p:nvPr/>
        </p:nvSpPr>
        <p:spPr>
          <a:xfrm>
            <a:off x="717601" y="3757766"/>
            <a:ext cx="1075679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6,6 refers to the number of carbon atoms in each of the monomers. Also have nylon 4,6; nylon 6,10 and nylon 6,12.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Ability to form hydrogen bonds between lone pair electrons of the carbonyl group the hydrogen of the N-H group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Increases tensile strength and stiffness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9984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6041F-BE52-4C56-A11A-A9B911E34B0A}"/>
              </a:ext>
            </a:extLst>
          </p:cNvPr>
          <p:cNvSpPr txBox="1"/>
          <p:nvPr/>
        </p:nvSpPr>
        <p:spPr>
          <a:xfrm>
            <a:off x="156753" y="87086"/>
            <a:ext cx="890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Nylon</a:t>
            </a:r>
            <a:endParaRPr lang="en-AU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55B4AB-24CC-44D1-8164-03A4780BA0EA}"/>
              </a:ext>
            </a:extLst>
          </p:cNvPr>
          <p:cNvCxnSpPr/>
          <p:nvPr/>
        </p:nvCxnSpPr>
        <p:spPr>
          <a:xfrm>
            <a:off x="0" y="767655"/>
            <a:ext cx="9065623" cy="0"/>
          </a:xfrm>
          <a:prstGeom prst="line">
            <a:avLst/>
          </a:prstGeom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49972-C607-4099-ABE2-F3119A79F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6" b="14347"/>
          <a:stretch/>
        </p:blipFill>
        <p:spPr>
          <a:xfrm>
            <a:off x="9065622" y="0"/>
            <a:ext cx="3126378" cy="130048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C5FDF46-CEEA-4767-A405-4791FF3D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4" y="863450"/>
            <a:ext cx="7906673" cy="3303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FDE1C6-53A7-4E60-A503-F76E27E07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805" y="3930193"/>
            <a:ext cx="6888880" cy="28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545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BARNES Alison [Rossmoyne Senior High School]</cp:lastModifiedBy>
  <cp:revision>9</cp:revision>
  <dcterms:created xsi:type="dcterms:W3CDTF">2021-08-08T09:04:03Z</dcterms:created>
  <dcterms:modified xsi:type="dcterms:W3CDTF">2022-08-05T02:52:18Z</dcterms:modified>
</cp:coreProperties>
</file>